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6" r:id="rId6"/>
    <p:sldId id="296" r:id="rId7"/>
    <p:sldId id="260" r:id="rId8"/>
    <p:sldId id="277" r:id="rId9"/>
    <p:sldId id="261" r:id="rId10"/>
    <p:sldId id="263" r:id="rId11"/>
    <p:sldId id="281" r:id="rId12"/>
    <p:sldId id="264" r:id="rId13"/>
    <p:sldId id="278" r:id="rId14"/>
    <p:sldId id="280" r:id="rId15"/>
    <p:sldId id="279" r:id="rId16"/>
    <p:sldId id="291" r:id="rId17"/>
    <p:sldId id="276" r:id="rId18"/>
    <p:sldId id="265" r:id="rId19"/>
    <p:sldId id="262" r:id="rId20"/>
    <p:sldId id="285" r:id="rId21"/>
    <p:sldId id="286" r:id="rId22"/>
    <p:sldId id="284" r:id="rId23"/>
    <p:sldId id="287" r:id="rId24"/>
    <p:sldId id="289" r:id="rId25"/>
    <p:sldId id="292" r:id="rId26"/>
    <p:sldId id="293" r:id="rId27"/>
    <p:sldId id="290" r:id="rId28"/>
    <p:sldId id="267" r:id="rId29"/>
    <p:sldId id="272" r:id="rId30"/>
    <p:sldId id="271" r:id="rId31"/>
    <p:sldId id="282" r:id="rId32"/>
    <p:sldId id="288" r:id="rId33"/>
    <p:sldId id="283" r:id="rId34"/>
    <p:sldId id="295" r:id="rId35"/>
    <p:sldId id="269" r:id="rId36"/>
    <p:sldId id="273" r:id="rId37"/>
    <p:sldId id="274" r:id="rId38"/>
    <p:sldId id="270" r:id="rId39"/>
    <p:sldId id="294" r:id="rId40"/>
    <p:sldId id="27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6"/>
  </p:normalViewPr>
  <p:slideViewPr>
    <p:cSldViewPr snapToGrid="0" snapToObjects="1">
      <p:cViewPr varScale="1">
        <p:scale>
          <a:sx n="75" d="100"/>
          <a:sy n="75" d="100"/>
        </p:scale>
        <p:origin x="184" y="13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EC72ED-C996-F348-AE30-5F537741F94F}" type="datetimeFigureOut">
              <a:rPr lang="en-US" smtClean="0"/>
              <a:pPr/>
              <a:t>11/13/23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DA9A97-F1AC-F04F-9E8A-8F3945C7D73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EC72ED-C996-F348-AE30-5F537741F94F}" type="datetimeFigureOut">
              <a:rPr lang="en-US" smtClean="0"/>
              <a:pPr/>
              <a:t>11/13/23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DA9A97-F1AC-F04F-9E8A-8F3945C7D73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EC72ED-C996-F348-AE30-5F537741F94F}" type="datetimeFigureOut">
              <a:rPr lang="en-US" smtClean="0"/>
              <a:pPr/>
              <a:t>11/13/23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DA9A97-F1AC-F04F-9E8A-8F3945C7D73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EC72ED-C996-F348-AE30-5F537741F94F}" type="datetimeFigureOut">
              <a:rPr lang="en-US" smtClean="0"/>
              <a:pPr/>
              <a:t>11/13/23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DA9A97-F1AC-F04F-9E8A-8F3945C7D73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EC72ED-C996-F348-AE30-5F537741F94F}" type="datetimeFigureOut">
              <a:rPr lang="en-US" smtClean="0"/>
              <a:pPr/>
              <a:t>11/13/23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DA9A97-F1AC-F04F-9E8A-8F3945C7D73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EC72ED-C996-F348-AE30-5F537741F94F}" type="datetimeFigureOut">
              <a:rPr lang="en-US" smtClean="0"/>
              <a:pPr/>
              <a:t>11/13/23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DA9A97-F1AC-F04F-9E8A-8F3945C7D73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EC72ED-C996-F348-AE30-5F537741F94F}" type="datetimeFigureOut">
              <a:rPr lang="en-US" smtClean="0"/>
              <a:pPr/>
              <a:t>11/13/23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DDA9A97-F1AC-F04F-9E8A-8F3945C7D73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EC72ED-C996-F348-AE30-5F537741F94F}" type="datetimeFigureOut">
              <a:rPr lang="en-US" smtClean="0"/>
              <a:pPr/>
              <a:t>11/13/23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DDA9A97-F1AC-F04F-9E8A-8F3945C7D73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EC72ED-C996-F348-AE30-5F537741F94F}" type="datetimeFigureOut">
              <a:rPr lang="en-US" smtClean="0"/>
              <a:pPr/>
              <a:t>11/13/23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DDA9A97-F1AC-F04F-9E8A-8F3945C7D73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C72ED-C996-F348-AE30-5F537741F94F}" type="datetimeFigureOut">
              <a:rPr lang="en-US" smtClean="0"/>
              <a:pPr/>
              <a:t>11/13/23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DA9A97-F1AC-F04F-9E8A-8F3945C7D73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C72ED-C996-F348-AE30-5F537741F94F}" type="datetimeFigureOut">
              <a:rPr lang="en-US" smtClean="0"/>
              <a:pPr/>
              <a:t>11/13/23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DA9A97-F1AC-F04F-9E8A-8F3945C7D73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EC72ED-C996-F348-AE30-5F537741F94F}" type="datetimeFigureOut">
              <a:rPr lang="en-US" smtClean="0"/>
              <a:pPr/>
              <a:t>11/13/23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DA9A97-F1AC-F04F-9E8A-8F3945C7D73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INDUSTRIAL REORGANIZATION OF THE CORE</a:t>
            </a:r>
          </a:p>
        </p:txBody>
      </p:sp>
      <p:sp>
        <p:nvSpPr>
          <p:cNvPr id="3" name="Subtitle 2"/>
          <p:cNvSpPr>
            <a:spLocks noGrp="1"/>
          </p:cNvSpPr>
          <p:nvPr>
            <p:ph type="subTitle" idx="1"/>
          </p:nvPr>
        </p:nvSpPr>
        <p:spPr>
          <a:xfrm>
            <a:off x="1371600" y="3886200"/>
            <a:ext cx="6400800" cy="1752600"/>
          </a:xfrm>
        </p:spPr>
        <p:txBody>
          <a:bodyPr>
            <a:normAutofit fontScale="92500"/>
          </a:bodyPr>
          <a:lstStyle/>
          <a:p>
            <a:r>
              <a:rPr lang="en-US" sz="2400" dirty="0"/>
              <a:t>Impacts in the Core Economies of Globalization of Production</a:t>
            </a:r>
          </a:p>
          <a:p>
            <a:r>
              <a:rPr lang="en-US" sz="2400" dirty="0"/>
              <a:t>Lecture 13: Nature and Location of Jobs</a:t>
            </a:r>
          </a:p>
          <a:p>
            <a:r>
              <a:rPr lang="en-US" sz="2400" dirty="0"/>
              <a:t>Lecture 14: Changing Economic Logic/Regional Motors</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6: Increasing Income Inequality in the US</a:t>
            </a:r>
          </a:p>
        </p:txBody>
      </p:sp>
      <p:pic>
        <p:nvPicPr>
          <p:cNvPr id="4" name="Content Placeholder 3" descr="415726_10151240421968128_629321292_o.jpg"/>
          <p:cNvPicPr>
            <a:picLocks noGrp="1" noChangeAspect="1"/>
          </p:cNvPicPr>
          <p:nvPr>
            <p:ph idx="1"/>
          </p:nvPr>
        </p:nvPicPr>
        <p:blipFill>
          <a:blip r:embed="rId2"/>
          <a:srcRect l="-7091" r="-7091"/>
          <a:stretch>
            <a:fillRect/>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7: Gini Coefficients for 8 Core Countries (Sweden much more equal than the US)</a:t>
            </a:r>
          </a:p>
        </p:txBody>
      </p:sp>
      <p:sp>
        <p:nvSpPr>
          <p:cNvPr id="3" name="Content Placeholder 2"/>
          <p:cNvSpPr>
            <a:spLocks noGrp="1"/>
          </p:cNvSpPr>
          <p:nvPr>
            <p:ph idx="1"/>
          </p:nvPr>
        </p:nvSpPr>
        <p:spPr/>
        <p:txBody>
          <a:bodyPr/>
          <a:lstStyle/>
          <a:p>
            <a:endParaRPr lang="en-US" dirty="0"/>
          </a:p>
        </p:txBody>
      </p:sp>
      <p:pic>
        <p:nvPicPr>
          <p:cNvPr id="3074" name="Picture 2" descr="C:\Users\jagnew\AppData\Local\Microsoft\Windows\Temporary Internet Files\Content.Outlook\I3AMN52V\1f457b7c-c9de-11e5-be0b-b7ece4e953a0.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295400"/>
            <a:ext cx="5715000" cy="4267200"/>
          </a:xfrm>
          <a:prstGeom prst="rect">
            <a:avLst/>
          </a:prstGeom>
          <a:noFill/>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spTree>
    <p:extLst>
      <p:ext uri="{BB962C8B-B14F-4D97-AF65-F5344CB8AC3E}">
        <p14:creationId xmlns:p14="http://schemas.microsoft.com/office/powerpoint/2010/main" val="103417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8: Another way of looking at increased income inequality by social class in the US</a:t>
            </a:r>
          </a:p>
        </p:txBody>
      </p:sp>
      <p:pic>
        <p:nvPicPr>
          <p:cNvPr id="4" name="Content Placeholder 3" descr="20111029_WOC689_0.gif"/>
          <p:cNvPicPr>
            <a:picLocks noGrp="1" noChangeAspect="1"/>
          </p:cNvPicPr>
          <p:nvPr>
            <p:ph idx="1"/>
          </p:nvPr>
        </p:nvPicPr>
        <p:blipFill>
          <a:blip r:embed="rId2"/>
          <a:srcRect l="-11731" r="-11731"/>
          <a:stretch>
            <a:fillRect/>
          </a:stretch>
        </p:blip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9: Wealth (assets not just income also increasingly unequal in its distribution) 1913-2013</a:t>
            </a:r>
          </a:p>
        </p:txBody>
      </p:sp>
      <p:sp>
        <p:nvSpPr>
          <p:cNvPr id="3" name="Content Placeholder 2"/>
          <p:cNvSpPr>
            <a:spLocks noGrp="1"/>
          </p:cNvSpPr>
          <p:nvPr>
            <p:ph idx="1"/>
          </p:nvPr>
        </p:nvSpPr>
        <p:spPr/>
        <p:txBody>
          <a:bodyPr/>
          <a:lstStyle/>
          <a:p>
            <a:endParaRPr lang="en-US" dirty="0"/>
          </a:p>
        </p:txBody>
      </p:sp>
      <p:pic>
        <p:nvPicPr>
          <p:cNvPr id="1026" name="Picture 2" descr="C:\Users\jagnew\AppData\Local\Microsoft\Windows\Temporary Internet Files\Content.Outlook\I3AMN52V\20141108_FNC15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78" y="2370524"/>
            <a:ext cx="9144000" cy="4487476"/>
          </a:xfrm>
          <a:prstGeom prst="rect">
            <a:avLst/>
          </a:prstGeom>
          <a:noFill/>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spTree>
    <p:extLst>
      <p:ext uri="{BB962C8B-B14F-4D97-AF65-F5344CB8AC3E}">
        <p14:creationId xmlns:p14="http://schemas.microsoft.com/office/powerpoint/2010/main" val="3525850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10: The US compared to other core countries in terms of wealth inequality between 1981 and 2012</a:t>
            </a:r>
          </a:p>
        </p:txBody>
      </p:sp>
      <p:pic>
        <p:nvPicPr>
          <p:cNvPr id="2050" name="Picture 2" descr="C:\Users\jagnew\AppData\Local\Microsoft\Windows\Temporary Internet Files\Content.Outlook\I3AMN52V\3339555e-c9de-11e5-be0b-b7ece4e953a0.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038350"/>
            <a:ext cx="5715000" cy="2781300"/>
          </a:xfrm>
          <a:prstGeom prst="rect">
            <a:avLst/>
          </a:prstGeom>
          <a:noFill/>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spTree>
    <p:extLst>
      <p:ext uri="{BB962C8B-B14F-4D97-AF65-F5344CB8AC3E}">
        <p14:creationId xmlns:p14="http://schemas.microsoft.com/office/powerpoint/2010/main" val="2776685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11: Income Growth Captured by Different Percentiles </a:t>
            </a:r>
          </a:p>
        </p:txBody>
      </p:sp>
      <p:sp>
        <p:nvSpPr>
          <p:cNvPr id="3" name="Content Placeholder 2"/>
          <p:cNvSpPr>
            <a:spLocks noGrp="1"/>
          </p:cNvSpPr>
          <p:nvPr>
            <p:ph idx="1"/>
          </p:nvPr>
        </p:nvSpPr>
        <p:spPr/>
        <p:txBody>
          <a:bodyPr/>
          <a:lstStyle/>
          <a:p>
            <a:endParaRPr lang="en-US" dirty="0"/>
          </a:p>
        </p:txBody>
      </p:sp>
      <p:pic>
        <p:nvPicPr>
          <p:cNvPr id="1026" name="Picture 2" descr="C:\Users\jagnew\AppData\Local\Microsoft\Windows\Temporary Internet Files\Content.Outlook\I3AMN52V\6944d8a8-3217-11e5-91ac-a5e17d9b4cff.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647825"/>
            <a:ext cx="2857500" cy="3562350"/>
          </a:xfrm>
          <a:prstGeom prst="rect">
            <a:avLst/>
          </a:prstGeom>
          <a:noFill/>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spTree>
    <p:extLst>
      <p:ext uri="{BB962C8B-B14F-4D97-AF65-F5344CB8AC3E}">
        <p14:creationId xmlns:p14="http://schemas.microsoft.com/office/powerpoint/2010/main" val="2996169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12: The explosion of the CEO versus worker wage gap in the US (1965-2019)</a:t>
            </a:r>
          </a:p>
        </p:txBody>
      </p:sp>
      <p:pic>
        <p:nvPicPr>
          <p:cNvPr id="4" name="Content Placeholder 3" descr="http---com.ft.imagepublish.upp-prod-us.s3.amazonaws.png"/>
          <p:cNvPicPr>
            <a:picLocks noGrp="1" noChangeAspect="1"/>
          </p:cNvPicPr>
          <p:nvPr>
            <p:ph idx="1"/>
          </p:nvPr>
        </p:nvPicPr>
        <p:blipFill>
          <a:blip r:embed="rId2">
            <a:extLst>
              <a:ext uri="{28A0092B-C50C-407E-A947-70E740481C1C}">
                <a14:useLocalDpi xmlns:a14="http://schemas.microsoft.com/office/drawing/2010/main" val="0"/>
              </a:ext>
            </a:extLst>
          </a:blip>
          <a:srcRect l="-14940" r="-14940"/>
          <a:stretch>
            <a:fillRect/>
          </a:stretch>
        </p:blipFill>
        <p:spPr/>
      </p:pic>
    </p:spTree>
    <p:extLst>
      <p:ext uri="{BB962C8B-B14F-4D97-AF65-F5344CB8AC3E}">
        <p14:creationId xmlns:p14="http://schemas.microsoft.com/office/powerpoint/2010/main" val="1463085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bodyPr>
          <a:lstStyle/>
          <a:p>
            <a:r>
              <a:rPr lang="en-US" sz="2800" dirty="0"/>
              <a:t>Figure 13: The Shrinking Middle in numbers employed in the UK (2001-2013)</a:t>
            </a:r>
          </a:p>
        </p:txBody>
      </p:sp>
      <p:sp>
        <p:nvSpPr>
          <p:cNvPr id="3" name="Content Placeholder 2"/>
          <p:cNvSpPr>
            <a:spLocks noGrp="1"/>
          </p:cNvSpPr>
          <p:nvPr>
            <p:ph idx="1"/>
          </p:nvPr>
        </p:nvSpPr>
        <p:spPr/>
        <p:txBody>
          <a:bodyPr/>
          <a:lstStyle/>
          <a:p>
            <a:endParaRPr lang="en-US" dirty="0"/>
          </a:p>
        </p:txBody>
      </p:sp>
      <p:pic>
        <p:nvPicPr>
          <p:cNvPr id="1026" name="Picture 2" descr="C:\Users\jagnew\AppData\Local\Microsoft\Windows\Temporary Internet Files\Content.Outlook\I3AMN52V\20130810_BRC1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657" y="1417638"/>
            <a:ext cx="2967692" cy="5045076"/>
          </a:xfrm>
          <a:prstGeom prst="rect">
            <a:avLst/>
          </a:prstGeom>
          <a:noFill/>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spTree>
    <p:extLst>
      <p:ext uri="{BB962C8B-B14F-4D97-AF65-F5344CB8AC3E}">
        <p14:creationId xmlns:p14="http://schemas.microsoft.com/office/powerpoint/2010/main" val="678570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14: Shrinking numbers of employed relative to population in the US</a:t>
            </a:r>
          </a:p>
        </p:txBody>
      </p:sp>
      <p:pic>
        <p:nvPicPr>
          <p:cNvPr id="4" name="Content Placeholder 3" descr="blog_civilian_employment_ratio.jpg"/>
          <p:cNvPicPr>
            <a:picLocks noGrp="1" noChangeAspect="1"/>
          </p:cNvPicPr>
          <p:nvPr>
            <p:ph idx="1"/>
          </p:nvPr>
        </p:nvPicPr>
        <p:blipFill>
          <a:blip r:embed="rId2"/>
          <a:srcRect l="-13454" r="-13454"/>
          <a:stretch>
            <a:fillRect/>
          </a:stretch>
        </p:blip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15: The growth of unstable and part-time employment in the US</a:t>
            </a:r>
          </a:p>
        </p:txBody>
      </p:sp>
      <p:pic>
        <p:nvPicPr>
          <p:cNvPr id="4" name="Content Placeholder 3" descr="20120324_WOC783.png"/>
          <p:cNvPicPr>
            <a:picLocks noGrp="1" noChangeAspect="1"/>
          </p:cNvPicPr>
          <p:nvPr>
            <p:ph idx="1"/>
          </p:nvPr>
        </p:nvPicPr>
        <p:blipFill>
          <a:blip r:embed="rId2"/>
          <a:srcRect t="-8854" b="-8854"/>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Lecture 13: A. The changing nature and location of jobs, 1970s-present</a:t>
            </a:r>
          </a:p>
        </p:txBody>
      </p:sp>
      <p:sp>
        <p:nvSpPr>
          <p:cNvPr id="3" name="Content Placeholder 2"/>
          <p:cNvSpPr>
            <a:spLocks noGrp="1"/>
          </p:cNvSpPr>
          <p:nvPr>
            <p:ph idx="1"/>
          </p:nvPr>
        </p:nvSpPr>
        <p:spPr/>
        <p:txBody>
          <a:bodyPr>
            <a:normAutofit fontScale="70000" lnSpcReduction="20000"/>
          </a:bodyPr>
          <a:lstStyle/>
          <a:p>
            <a:r>
              <a:rPr lang="en-US" dirty="0"/>
              <a:t>Nature of jobs:</a:t>
            </a:r>
          </a:p>
          <a:p>
            <a:r>
              <a:rPr lang="en-US" dirty="0"/>
              <a:t>1. Increased capital intensity in manufacturing and labor-intensive jobs off-shored. New technologies as important in reducing manufacturing jobs as globalization (Figure 1, Figure 16, Figure 18). Jobs of “the future” will be the ones least affected by automation (Figure 17). </a:t>
            </a:r>
          </a:p>
          <a:p>
            <a:r>
              <a:rPr lang="en-US" dirty="0"/>
              <a:t>2. Rise of dual structure service sector based on educational polarization: producer and financial (FIRE) versus consumer services (retail, healthcare (not medics), personal services, etc.) (Figure 2). Some service sector jobs in business services subject to outsourcing via offshoring (Figure 3). Similarly in manufacturing, the process is very specific to different industries (Figure 4). Manufacturing jobs that used to require a high school education or less have been disappearing (Figure 5).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16: Machines substitute for labor as the US produces more but with fewer workers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041" y="2564621"/>
            <a:ext cx="3657917" cy="2597121"/>
          </a:xfrm>
        </p:spPr>
      </p:pic>
    </p:spTree>
    <p:extLst>
      <p:ext uri="{BB962C8B-B14F-4D97-AF65-F5344CB8AC3E}">
        <p14:creationId xmlns:p14="http://schemas.microsoft.com/office/powerpoint/2010/main" val="3832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17: The Future of Occupations in the US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041" y="3006619"/>
            <a:ext cx="3657917" cy="1713124"/>
          </a:xfrm>
        </p:spPr>
      </p:pic>
    </p:spTree>
    <p:extLst>
      <p:ext uri="{BB962C8B-B14F-4D97-AF65-F5344CB8AC3E}">
        <p14:creationId xmlns:p14="http://schemas.microsoft.com/office/powerpoint/2010/main" val="1753015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Figure 18: Labor and changing competitive advantage. Workers in historic core countries still much more productive but also MUCH more expensive.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02324"/>
            <a:ext cx="8229600" cy="4121715"/>
          </a:xfrm>
        </p:spPr>
      </p:pic>
    </p:spTree>
    <p:extLst>
      <p:ext uri="{BB962C8B-B14F-4D97-AF65-F5344CB8AC3E}">
        <p14:creationId xmlns:p14="http://schemas.microsoft.com/office/powerpoint/2010/main" val="2374482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19: The relationship between unemployment rate and inflation rate has broken down.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8002" y="1600200"/>
            <a:ext cx="6127996" cy="4525963"/>
          </a:xfrm>
        </p:spPr>
      </p:pic>
    </p:spTree>
    <p:extLst>
      <p:ext uri="{BB962C8B-B14F-4D97-AF65-F5344CB8AC3E}">
        <p14:creationId xmlns:p14="http://schemas.microsoft.com/office/powerpoint/2010/main" val="2958397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20: Social mobility and income inequality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6937" y="1877219"/>
            <a:ext cx="4810125" cy="3971925"/>
          </a:xfrm>
        </p:spPr>
      </p:pic>
    </p:spTree>
    <p:extLst>
      <p:ext uri="{BB962C8B-B14F-4D97-AF65-F5344CB8AC3E}">
        <p14:creationId xmlns:p14="http://schemas.microsoft.com/office/powerpoint/2010/main" val="337402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21: Finance in the US</a:t>
            </a:r>
          </a:p>
        </p:txBody>
      </p:sp>
      <p:pic>
        <p:nvPicPr>
          <p:cNvPr id="4" name="Content Placeholder 3" descr="fire-economy.jpg"/>
          <p:cNvPicPr>
            <a:picLocks noGrp="1" noChangeAspect="1"/>
          </p:cNvPicPr>
          <p:nvPr>
            <p:ph idx="1"/>
          </p:nvPr>
        </p:nvPicPr>
        <p:blipFill>
          <a:blip r:embed="rId2"/>
          <a:srcRect l="-10092" r="-10092"/>
          <a:stretch>
            <a:fillRect/>
          </a:stretch>
        </p:blip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22: Finance in the UK</a:t>
            </a:r>
          </a:p>
        </p:txBody>
      </p:sp>
      <p:pic>
        <p:nvPicPr>
          <p:cNvPr id="4" name="Content Placeholder 3" descr="65110ceb-6475-442f-a5b6-3ec904be6849.png"/>
          <p:cNvPicPr>
            <a:picLocks noGrp="1" noChangeAspect="1"/>
          </p:cNvPicPr>
          <p:nvPr>
            <p:ph idx="1"/>
          </p:nvPr>
        </p:nvPicPr>
        <p:blipFill>
          <a:blip r:embed="rId2"/>
          <a:srcRect t="-12147" b="-12147"/>
          <a:stretch>
            <a:fillRect/>
          </a:stretch>
        </p:blip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2625" y="1672431"/>
            <a:ext cx="5238750" cy="4381500"/>
          </a:xfrm>
        </p:spPr>
      </p:pic>
    </p:spTree>
    <p:extLst>
      <p:ext uri="{BB962C8B-B14F-4D97-AF65-F5344CB8AC3E}">
        <p14:creationId xmlns:p14="http://schemas.microsoft.com/office/powerpoint/2010/main" val="3734083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Lecture 14: B. Changing Economic Logic for Locating Production</a:t>
            </a:r>
          </a:p>
        </p:txBody>
      </p:sp>
      <p:sp>
        <p:nvSpPr>
          <p:cNvPr id="3" name="Content Placeholder 2"/>
          <p:cNvSpPr>
            <a:spLocks noGrp="1"/>
          </p:cNvSpPr>
          <p:nvPr>
            <p:ph idx="1"/>
          </p:nvPr>
        </p:nvSpPr>
        <p:spPr/>
        <p:txBody>
          <a:bodyPr>
            <a:normAutofit lnSpcReduction="10000"/>
          </a:bodyPr>
          <a:lstStyle/>
          <a:p>
            <a:r>
              <a:rPr lang="en-US" dirty="0"/>
              <a:t>(1) Location of jobs:</a:t>
            </a:r>
          </a:p>
          <a:p>
            <a:r>
              <a:rPr lang="en-US" dirty="0"/>
              <a:t>Where are core economies growing in jobs and incomes? (Figures 1 and 2).</a:t>
            </a:r>
          </a:p>
          <a:p>
            <a:r>
              <a:rPr lang="en-US" dirty="0"/>
              <a:t>Some big cities (Figure 3; also Figures 1&amp;2)</a:t>
            </a:r>
          </a:p>
          <a:p>
            <a:r>
              <a:rPr lang="en-US" dirty="0"/>
              <a:t>Some specialized industrial districts (Figure 4)</a:t>
            </a:r>
          </a:p>
          <a:p>
            <a:r>
              <a:rPr lang="en-US" dirty="0"/>
              <a:t>(2) Explaining this: decreased transport costs; vertical disintegration of large firms (out-sourcing increasingly via offshoring); agglomeration economies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What are agglomeration economies:</a:t>
            </a:r>
          </a:p>
          <a:p>
            <a:r>
              <a:rPr lang="en-US" dirty="0"/>
              <a:t>1. local suppliers/specialized services; 2. local specialized labor pools; 3. local learning effects; 4. trust and collaboration from face-to-face interaction.</a:t>
            </a:r>
          </a:p>
          <a:p>
            <a:r>
              <a:rPr lang="en-US" dirty="0"/>
              <a:t>(3) Putting all of this together in the Regional Motors Model (Figures 5&amp;6).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600200"/>
            <a:ext cx="8229600" cy="5376344"/>
          </a:xfrm>
        </p:spPr>
        <p:txBody>
          <a:bodyPr>
            <a:normAutofit fontScale="92500" lnSpcReduction="10000"/>
          </a:bodyPr>
          <a:lstStyle/>
          <a:p>
            <a:r>
              <a:rPr lang="en-US" dirty="0"/>
              <a:t> </a:t>
            </a:r>
            <a:r>
              <a:rPr lang="en-US" sz="2400" dirty="0"/>
              <a:t>3. Increased income and wealth inequality since the 1970s (Figures 6-11) . Capital benefits much more than labor from globalization (Figure 9). Decline of unions. Decreased high marginal income tax rates. Rising CEO pay relative to workers (Figure 12). Declining social mobility (particularly in the US)? (Figure 20). </a:t>
            </a:r>
          </a:p>
          <a:p>
            <a:r>
              <a:rPr lang="en-US" sz="2400" dirty="0"/>
              <a:t>4. Decrease in employment (rising dependent population) (Figure 14) Increase in part-time employment and structural unemployment (Figure 15). Old assumption that there is a correlation between unemployment and inflation (change in consumer prices) no longer seems to hold because a. labor markets are longer national and b. inflation is no longer driven by wage increases/decreases of the employed as in the 1950s and 1960s (Figure 19)</a:t>
            </a:r>
          </a:p>
          <a:p>
            <a:r>
              <a:rPr lang="en-US" sz="2400" dirty="0"/>
              <a:t>5. Rise of financial services industry as driver of economic growth in large cities in the core countries (particularly in US and UK) (Figures 21 and 22).</a:t>
            </a:r>
          </a:p>
          <a:p>
            <a:endParaRPr lang="en-US" sz="2400" dirty="0"/>
          </a:p>
          <a:p>
            <a:endParaRPr lang="en-US" sz="2400" dirty="0"/>
          </a:p>
          <a:p>
            <a:endParaRPr lang="en-US" sz="2400" dirty="0"/>
          </a:p>
          <a:p>
            <a:endParaRPr 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Sum:</a:t>
            </a:r>
          </a:p>
        </p:txBody>
      </p:sp>
      <p:sp>
        <p:nvSpPr>
          <p:cNvPr id="3" name="Content Placeholder 2"/>
          <p:cNvSpPr>
            <a:spLocks noGrp="1"/>
          </p:cNvSpPr>
          <p:nvPr>
            <p:ph idx="1"/>
          </p:nvPr>
        </p:nvSpPr>
        <p:spPr/>
        <p:txBody>
          <a:bodyPr>
            <a:normAutofit lnSpcReduction="10000"/>
          </a:bodyPr>
          <a:lstStyle/>
          <a:p>
            <a:r>
              <a:rPr lang="en-US" dirty="0"/>
              <a:t>Three trends at work in redistributing growth and jobs: </a:t>
            </a:r>
          </a:p>
          <a:p>
            <a:r>
              <a:rPr lang="en-US" dirty="0"/>
              <a:t>Decreased transport costs as part of production costs;</a:t>
            </a:r>
          </a:p>
          <a:p>
            <a:r>
              <a:rPr lang="en-US" dirty="0"/>
              <a:t>Vertical disintegration of large firms (out-sourcing);</a:t>
            </a:r>
          </a:p>
          <a:p>
            <a:r>
              <a:rPr lang="en-US" dirty="0"/>
              <a:t>Increased role of agglomeration (localization and urbanization) economies in core economies.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 US Job Growth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427" y="1600200"/>
            <a:ext cx="5957145" cy="4525963"/>
          </a:xfrm>
        </p:spPr>
      </p:pic>
    </p:spTree>
    <p:extLst>
      <p:ext uri="{BB962C8B-B14F-4D97-AF65-F5344CB8AC3E}">
        <p14:creationId xmlns:p14="http://schemas.microsoft.com/office/powerpoint/2010/main" val="270196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 US GDP Growth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3974" y="1600200"/>
            <a:ext cx="7256052" cy="4525963"/>
          </a:xfrm>
        </p:spPr>
      </p:pic>
    </p:spTree>
    <p:extLst>
      <p:ext uri="{BB962C8B-B14F-4D97-AF65-F5344CB8AC3E}">
        <p14:creationId xmlns:p14="http://schemas.microsoft.com/office/powerpoint/2010/main" val="736745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 New Business Starts in the US 2010-2014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4086" y="1600200"/>
            <a:ext cx="4755828" cy="4525963"/>
          </a:xfrm>
        </p:spPr>
      </p:pic>
    </p:spTree>
    <p:extLst>
      <p:ext uri="{BB962C8B-B14F-4D97-AF65-F5344CB8AC3E}">
        <p14:creationId xmlns:p14="http://schemas.microsoft.com/office/powerpoint/2010/main" val="4149466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DD3A-4A86-444E-C720-D6E84EAA1C04}"/>
              </a:ext>
            </a:extLst>
          </p:cNvPr>
          <p:cNvSpPr>
            <a:spLocks noGrp="1"/>
          </p:cNvSpPr>
          <p:nvPr>
            <p:ph type="title"/>
          </p:nvPr>
        </p:nvSpPr>
        <p:spPr/>
        <p:txBody>
          <a:bodyPr/>
          <a:lstStyle/>
          <a:p>
            <a:r>
              <a:rPr lang="en-US" dirty="0"/>
              <a:t>Figure 3A: </a:t>
            </a:r>
            <a:r>
              <a:rPr lang="en-US"/>
              <a:t>Tech Talent Hubs</a:t>
            </a:r>
            <a:endParaRPr lang="en-US" dirty="0"/>
          </a:p>
        </p:txBody>
      </p:sp>
      <p:pic>
        <p:nvPicPr>
          <p:cNvPr id="5" name="Content Placeholder 4" descr="Diagram&#10;&#10;Description automatically generated">
            <a:extLst>
              <a:ext uri="{FF2B5EF4-FFF2-40B4-BE49-F238E27FC236}">
                <a16:creationId xmlns:a16="http://schemas.microsoft.com/office/drawing/2014/main" id="{A8831B3B-F574-6909-0F55-AE0EE5D4C2DF}"/>
              </a:ext>
            </a:extLst>
          </p:cNvPr>
          <p:cNvPicPr>
            <a:picLocks noGrp="1" noChangeAspect="1"/>
          </p:cNvPicPr>
          <p:nvPr>
            <p:ph idx="1"/>
          </p:nvPr>
        </p:nvPicPr>
        <p:blipFill>
          <a:blip r:embed="rId2"/>
          <a:stretch>
            <a:fillRect/>
          </a:stretch>
        </p:blipFill>
        <p:spPr>
          <a:xfrm>
            <a:off x="2651506" y="1600200"/>
            <a:ext cx="3840987" cy="4525963"/>
          </a:xfrm>
        </p:spPr>
      </p:pic>
    </p:spTree>
    <p:extLst>
      <p:ext uri="{BB962C8B-B14F-4D97-AF65-F5344CB8AC3E}">
        <p14:creationId xmlns:p14="http://schemas.microsoft.com/office/powerpoint/2010/main" val="2584933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4: The Bay Area and Silicon valley</a:t>
            </a:r>
          </a:p>
        </p:txBody>
      </p:sp>
      <p:pic>
        <p:nvPicPr>
          <p:cNvPr id="4" name="Content Placeholder 3" descr="20121027_srm938.png"/>
          <p:cNvPicPr>
            <a:picLocks noGrp="1" noChangeAspect="1"/>
          </p:cNvPicPr>
          <p:nvPr>
            <p:ph idx="1"/>
          </p:nvPr>
        </p:nvPicPr>
        <p:blipFill>
          <a:blip r:embed="rId2"/>
          <a:srcRect l="-24108" r="-24108"/>
          <a:stretch>
            <a:fillRect/>
          </a:stretch>
        </p:blip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5: The Regional Motors Model</a:t>
            </a:r>
          </a:p>
        </p:txBody>
      </p:sp>
      <p:sp>
        <p:nvSpPr>
          <p:cNvPr id="3" name="Content Placeholder 2"/>
          <p:cNvSpPr>
            <a:spLocks noGrp="1"/>
          </p:cNvSpPr>
          <p:nvPr>
            <p:ph idx="1"/>
          </p:nvPr>
        </p:nvSpPr>
        <p:spPr/>
        <p:txBody>
          <a:bodyPr/>
          <a:lstStyle/>
          <a:p>
            <a:r>
              <a:rPr lang="en-US" dirty="0"/>
              <a:t>The matrix of transport/communication costs versus agglomeration economies</a:t>
            </a:r>
          </a:p>
          <a:p>
            <a:r>
              <a:rPr lang="en-US" dirty="0"/>
              <a:t>Six scenarios:</a:t>
            </a:r>
          </a:p>
          <a:p>
            <a:pPr lvl="4">
              <a:buNone/>
            </a:pPr>
            <a:r>
              <a:rPr lang="en-US" dirty="0"/>
              <a:t>							</a:t>
            </a:r>
            <a:r>
              <a:rPr lang="en-US" i="1" dirty="0"/>
              <a:t>Transport/Communication Costs</a:t>
            </a:r>
          </a:p>
          <a:p>
            <a:pPr lvl="4">
              <a:buNone/>
            </a:pPr>
            <a:r>
              <a:rPr lang="en-US" i="1" dirty="0"/>
              <a:t>Agglomeration</a:t>
            </a:r>
            <a:r>
              <a:rPr lang="en-US" dirty="0"/>
              <a:t>		Low			Medium			High</a:t>
            </a:r>
          </a:p>
          <a:p>
            <a:pPr lvl="4">
              <a:buNone/>
            </a:pPr>
            <a:r>
              <a:rPr lang="en-US" i="1" dirty="0"/>
              <a:t>Economies</a:t>
            </a:r>
          </a:p>
          <a:p>
            <a:pPr lvl="4">
              <a:buNone/>
            </a:pPr>
            <a:r>
              <a:rPr lang="en-US" dirty="0"/>
              <a:t>Low					4				5			   1</a:t>
            </a:r>
          </a:p>
          <a:p>
            <a:pPr lvl="4">
              <a:buNone/>
            </a:pPr>
            <a:r>
              <a:rPr lang="en-US" dirty="0"/>
              <a:t>High				3				6			   2</a:t>
            </a:r>
          </a:p>
          <a:p>
            <a:pPr lvl="4">
              <a:buNone/>
            </a:pPr>
            <a:endParaRPr lang="en-US" dirty="0"/>
          </a:p>
          <a:p>
            <a:pPr lvl="4">
              <a:buNone/>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10000"/>
          </a:bodyPr>
          <a:lstStyle/>
          <a:p>
            <a:r>
              <a:rPr lang="en-US" dirty="0"/>
              <a:t>Scenarios 6 and 2 have become more important in the core than 5, 1, and 3.</a:t>
            </a:r>
          </a:p>
          <a:p>
            <a:r>
              <a:rPr lang="en-US" dirty="0"/>
              <a:t>1 is like the early Industrial Revolution</a:t>
            </a:r>
          </a:p>
          <a:p>
            <a:r>
              <a:rPr lang="en-US" dirty="0"/>
              <a:t>3 is branch-plant industrialization (as in globalization of production); external economies still within firms NOT places.</a:t>
            </a:r>
          </a:p>
          <a:p>
            <a:r>
              <a:rPr lang="en-US" dirty="0"/>
              <a:t>4 is spatial entropy (e.g. telecommuting)</a:t>
            </a:r>
          </a:p>
          <a:p>
            <a:r>
              <a:rPr lang="en-US" dirty="0"/>
              <a:t>6 = large metropolitan areas with super-agglomeration economies (particularly FIRE sector) – New York/London; 2 = industrial districts specialized in certain industries (e.g. Silicon Valley)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6: Large Cities have Driven GDP Growth</a:t>
            </a:r>
          </a:p>
        </p:txBody>
      </p:sp>
      <p:pic>
        <p:nvPicPr>
          <p:cNvPr id="4" name="Content Placeholder 3" descr="20121013_FNC257.png"/>
          <p:cNvPicPr>
            <a:picLocks noGrp="1" noChangeAspect="1"/>
          </p:cNvPicPr>
          <p:nvPr>
            <p:ph idx="1"/>
          </p:nvPr>
        </p:nvPicPr>
        <p:blipFill>
          <a:blip r:embed="rId2"/>
          <a:srcRect l="-6536" r="-6536"/>
          <a:stretch>
            <a:fillRect/>
          </a:stretch>
        </p:blip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70B52-D673-888B-AAAF-1ACBF585984A}"/>
              </a:ext>
            </a:extLst>
          </p:cNvPr>
          <p:cNvSpPr>
            <a:spLocks noGrp="1"/>
          </p:cNvSpPr>
          <p:nvPr>
            <p:ph type="title"/>
          </p:nvPr>
        </p:nvSpPr>
        <p:spPr/>
        <p:txBody>
          <a:bodyPr/>
          <a:lstStyle/>
          <a:p>
            <a:r>
              <a:rPr lang="en-US" dirty="0"/>
              <a:t>Figure 7: Just a Population Divide?</a:t>
            </a:r>
          </a:p>
        </p:txBody>
      </p:sp>
      <p:pic>
        <p:nvPicPr>
          <p:cNvPr id="5" name="Content Placeholder 4" descr="Map&#10;&#10;Description automatically generated">
            <a:extLst>
              <a:ext uri="{FF2B5EF4-FFF2-40B4-BE49-F238E27FC236}">
                <a16:creationId xmlns:a16="http://schemas.microsoft.com/office/drawing/2014/main" id="{BE04B6FB-BB5E-65E2-C5FB-349B3EF2A0C5}"/>
              </a:ext>
            </a:extLst>
          </p:cNvPr>
          <p:cNvPicPr>
            <a:picLocks noGrp="1" noChangeAspect="1"/>
          </p:cNvPicPr>
          <p:nvPr>
            <p:ph idx="1"/>
          </p:nvPr>
        </p:nvPicPr>
        <p:blipFill>
          <a:blip r:embed="rId2"/>
          <a:stretch>
            <a:fillRect/>
          </a:stretch>
        </p:blipFill>
        <p:spPr>
          <a:xfrm>
            <a:off x="2309018" y="1600200"/>
            <a:ext cx="4525963" cy="4525963"/>
          </a:xfrm>
        </p:spPr>
      </p:pic>
    </p:spTree>
    <p:extLst>
      <p:ext uri="{BB962C8B-B14F-4D97-AF65-F5344CB8AC3E}">
        <p14:creationId xmlns:p14="http://schemas.microsoft.com/office/powerpoint/2010/main" val="197013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a:t>
            </a:r>
          </a:p>
        </p:txBody>
      </p:sp>
      <p:pic>
        <p:nvPicPr>
          <p:cNvPr id="4" name="Content Placeholder 3" descr="manufacturing-for-web-PNG26.png"/>
          <p:cNvPicPr>
            <a:picLocks noGrp="1" noChangeAspect="1"/>
          </p:cNvPicPr>
          <p:nvPr>
            <p:ph idx="1"/>
          </p:nvPr>
        </p:nvPicPr>
        <p:blipFill>
          <a:blip r:embed="rId2"/>
          <a:srcRect l="-20187" r="-20187"/>
          <a:stretch>
            <a:fillRect/>
          </a:stretch>
        </p:blip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CONCLUSIONS</a:t>
            </a:r>
          </a:p>
        </p:txBody>
      </p:sp>
      <p:sp>
        <p:nvSpPr>
          <p:cNvPr id="3" name="Content Placeholder 2"/>
          <p:cNvSpPr>
            <a:spLocks noGrp="1"/>
          </p:cNvSpPr>
          <p:nvPr>
            <p:ph idx="1"/>
          </p:nvPr>
        </p:nvSpPr>
        <p:spPr/>
        <p:txBody>
          <a:bodyPr>
            <a:normAutofit fontScale="85000" lnSpcReduction="20000"/>
          </a:bodyPr>
          <a:lstStyle/>
          <a:p>
            <a:r>
              <a:rPr lang="en-US" dirty="0"/>
              <a:t>Not just changing types of jobs and locations of jobs in the core countries but also a changing economic logic to what and where they are.</a:t>
            </a:r>
          </a:p>
          <a:p>
            <a:r>
              <a:rPr lang="en-US" dirty="0"/>
              <a:t>Decline in number of manufacturing jobs and as share of employment even as manufacturing production does not decline (technology)</a:t>
            </a:r>
          </a:p>
          <a:p>
            <a:r>
              <a:rPr lang="en-US" dirty="0"/>
              <a:t>Rise of divided and polarized occupational distribution and income/wealth inequality</a:t>
            </a:r>
          </a:p>
          <a:p>
            <a:r>
              <a:rPr lang="en-US" dirty="0"/>
              <a:t>Rising importance of agglomeration economies in new sectors</a:t>
            </a:r>
          </a:p>
          <a:p>
            <a:r>
              <a:rPr lang="en-US" dirty="0"/>
              <a:t>Question of the day: Will increased remote working undermine agglomeration economies?</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2: US Structure of Employment (Decline of manufacturing jobs)</a:t>
            </a:r>
          </a:p>
        </p:txBody>
      </p:sp>
      <p:pic>
        <p:nvPicPr>
          <p:cNvPr id="4" name="Content Placeholder 3" descr="g3.gif"/>
          <p:cNvPicPr>
            <a:picLocks noGrp="1" noChangeAspect="1"/>
          </p:cNvPicPr>
          <p:nvPr>
            <p:ph idx="1"/>
          </p:nvPr>
        </p:nvPicPr>
        <p:blipFill>
          <a:blip r:embed="rId2"/>
          <a:srcRect l="-10610" r="-10610"/>
          <a:stretch>
            <a:fillRect/>
          </a:stretch>
        </p:blip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624C-AE7E-860C-1CEC-DD1965F070F8}"/>
              </a:ext>
            </a:extLst>
          </p:cNvPr>
          <p:cNvSpPr>
            <a:spLocks noGrp="1"/>
          </p:cNvSpPr>
          <p:nvPr>
            <p:ph type="title"/>
          </p:nvPr>
        </p:nvSpPr>
        <p:spPr/>
        <p:txBody>
          <a:bodyPr/>
          <a:lstStyle/>
          <a:p>
            <a:r>
              <a:rPr lang="en-US" dirty="0"/>
              <a:t>Figure 2a: Not Just the USA</a:t>
            </a:r>
          </a:p>
        </p:txBody>
      </p:sp>
      <p:pic>
        <p:nvPicPr>
          <p:cNvPr id="5" name="Content Placeholder 4" descr="Chart, bar chart&#10;&#10;Description automatically generated">
            <a:extLst>
              <a:ext uri="{FF2B5EF4-FFF2-40B4-BE49-F238E27FC236}">
                <a16:creationId xmlns:a16="http://schemas.microsoft.com/office/drawing/2014/main" id="{EA00DEAA-2A3A-C5C7-C001-DB649AD34DB9}"/>
              </a:ext>
            </a:extLst>
          </p:cNvPr>
          <p:cNvPicPr>
            <a:picLocks noGrp="1" noChangeAspect="1"/>
          </p:cNvPicPr>
          <p:nvPr>
            <p:ph idx="1"/>
          </p:nvPr>
        </p:nvPicPr>
        <p:blipFill>
          <a:blip r:embed="rId2"/>
          <a:stretch>
            <a:fillRect/>
          </a:stretch>
        </p:blipFill>
        <p:spPr>
          <a:xfrm>
            <a:off x="1869986" y="1600200"/>
            <a:ext cx="5404028" cy="4525963"/>
          </a:xfrm>
        </p:spPr>
      </p:pic>
    </p:spTree>
    <p:extLst>
      <p:ext uri="{BB962C8B-B14F-4D97-AF65-F5344CB8AC3E}">
        <p14:creationId xmlns:p14="http://schemas.microsoft.com/office/powerpoint/2010/main" val="2561381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3: Service Jobs Redistributed Worldwide</a:t>
            </a:r>
          </a:p>
        </p:txBody>
      </p:sp>
      <p:pic>
        <p:nvPicPr>
          <p:cNvPr id="4" name="Content Placeholder 3" descr="f4e2c5aa-0e15-11d9-97d3-00000e2511c8.gif"/>
          <p:cNvPicPr>
            <a:picLocks noGrp="1" noChangeAspect="1"/>
          </p:cNvPicPr>
          <p:nvPr>
            <p:ph idx="1"/>
          </p:nvPr>
        </p:nvPicPr>
        <p:blipFill>
          <a:blip r:embed="rId2"/>
          <a:srcRect t="-2102" b="-2102"/>
          <a:stretch>
            <a:fillRect/>
          </a:stretch>
        </p:blip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4: Outsourcing abroad = offshoring</a:t>
            </a:r>
          </a:p>
        </p:txBody>
      </p:sp>
      <p:sp>
        <p:nvSpPr>
          <p:cNvPr id="3" name="Content Placeholder 2"/>
          <p:cNvSpPr>
            <a:spLocks noGrp="1"/>
          </p:cNvSpPr>
          <p:nvPr>
            <p:ph idx="1"/>
          </p:nvPr>
        </p:nvSpPr>
        <p:spPr/>
        <p:txBody>
          <a:bodyPr/>
          <a:lstStyle/>
          <a:p>
            <a:endParaRPr lang="en-US" dirty="0"/>
          </a:p>
        </p:txBody>
      </p:sp>
      <p:pic>
        <p:nvPicPr>
          <p:cNvPr id="1026" name="Picture 2" descr="C:\Users\jagnew\AppData\Local\Microsoft\Windows\Temporary Internet Files\Content.Outlook\I3AMN52V\20130119_SRC57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078" y="1600200"/>
            <a:ext cx="5667375" cy="4629150"/>
          </a:xfrm>
          <a:prstGeom prst="rect">
            <a:avLst/>
          </a:prstGeom>
          <a:noFill/>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spTree>
    <p:extLst>
      <p:ext uri="{BB962C8B-B14F-4D97-AF65-F5344CB8AC3E}">
        <p14:creationId xmlns:p14="http://schemas.microsoft.com/office/powerpoint/2010/main" val="2186410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 Stay in School!</a:t>
            </a:r>
          </a:p>
        </p:txBody>
      </p:sp>
      <p:pic>
        <p:nvPicPr>
          <p:cNvPr id="4" name="Content Placeholder 3" descr="earnings_by_education_large.png"/>
          <p:cNvPicPr>
            <a:picLocks noGrp="1" noChangeAspect="1"/>
          </p:cNvPicPr>
          <p:nvPr>
            <p:ph idx="1"/>
          </p:nvPr>
        </p:nvPicPr>
        <p:blipFill>
          <a:blip r:embed="rId2"/>
          <a:srcRect l="-6647" r="-6647"/>
          <a:stretch>
            <a:fillRect/>
          </a:stretch>
        </p:blip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311</TotalTime>
  <Words>1119</Words>
  <Application>Microsoft Macintosh PowerPoint</Application>
  <PresentationFormat>On-screen Show (4:3)</PresentationFormat>
  <Paragraphs>76</Paragraphs>
  <Slides>40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Calibri</vt:lpstr>
      <vt:lpstr>Office Theme</vt:lpstr>
      <vt:lpstr>THE INDUSTRIAL REORGANIZATION OF THE CORE</vt:lpstr>
      <vt:lpstr>Lecture 13: A. The changing nature and location of jobs, 1970s-present</vt:lpstr>
      <vt:lpstr>PowerPoint Presentation</vt:lpstr>
      <vt:lpstr>Figure 1</vt:lpstr>
      <vt:lpstr>Figure 2: US Structure of Employment (Decline of manufacturing jobs)</vt:lpstr>
      <vt:lpstr>Figure 2a: Not Just the USA</vt:lpstr>
      <vt:lpstr>Figure 3: Service Jobs Redistributed Worldwide</vt:lpstr>
      <vt:lpstr>Figure 4: Outsourcing abroad = offshoring</vt:lpstr>
      <vt:lpstr>Figure 5: Stay in School!</vt:lpstr>
      <vt:lpstr>Figure 6: Increasing Income Inequality in the US</vt:lpstr>
      <vt:lpstr>Figure 7: Gini Coefficients for 8 Core Countries (Sweden much more equal than the US)</vt:lpstr>
      <vt:lpstr>Figure 8: Another way of looking at increased income inequality by social class in the US</vt:lpstr>
      <vt:lpstr>Figure 9: Wealth (assets not just income also increasingly unequal in its distribution) 1913-2013</vt:lpstr>
      <vt:lpstr>Figure 10: The US compared to other core countries in terms of wealth inequality between 1981 and 2012</vt:lpstr>
      <vt:lpstr>Figure 11: Income Growth Captured by Different Percentiles </vt:lpstr>
      <vt:lpstr>Figure 12: The explosion of the CEO versus worker wage gap in the US (1965-2019)</vt:lpstr>
      <vt:lpstr>Figure 13: The Shrinking Middle in numbers employed in the UK (2001-2013)</vt:lpstr>
      <vt:lpstr>Figure 14: Shrinking numbers of employed relative to population in the US</vt:lpstr>
      <vt:lpstr>Figure 15: The growth of unstable and part-time employment in the US</vt:lpstr>
      <vt:lpstr>Figure 16: Machines substitute for labor as the US produces more but with fewer workers</vt:lpstr>
      <vt:lpstr>Figure 17: The Future of Occupations in the US</vt:lpstr>
      <vt:lpstr>Figure 18: Labor and changing competitive advantage. Workers in historic core countries still much more productive but also MUCH more expensive.</vt:lpstr>
      <vt:lpstr>Figure 19: The relationship between unemployment rate and inflation rate has broken down.</vt:lpstr>
      <vt:lpstr>Figure 20: Social mobility and income inequality</vt:lpstr>
      <vt:lpstr>Figure 21: Finance in the US</vt:lpstr>
      <vt:lpstr>Figure 22: Finance in the UK</vt:lpstr>
      <vt:lpstr>PowerPoint Presentation</vt:lpstr>
      <vt:lpstr>Lecture 14: B. Changing Economic Logic for Locating Production</vt:lpstr>
      <vt:lpstr>PowerPoint Presentation</vt:lpstr>
      <vt:lpstr>In Sum:</vt:lpstr>
      <vt:lpstr>Figure 1: US Job Growth</vt:lpstr>
      <vt:lpstr>Figure 2: US GDP Growth</vt:lpstr>
      <vt:lpstr>Figure 3: New Business Starts in the US 2010-2014</vt:lpstr>
      <vt:lpstr>Figure 3A: Tech Talent Hubs</vt:lpstr>
      <vt:lpstr>Figure 4: The Bay Area and Silicon valley</vt:lpstr>
      <vt:lpstr>Figure 5: The Regional Motors Model</vt:lpstr>
      <vt:lpstr>PowerPoint Presentation</vt:lpstr>
      <vt:lpstr>Figure 6: Large Cities have Driven GDP Growth</vt:lpstr>
      <vt:lpstr>Figure 7: Just a Population Divide?</vt:lpstr>
      <vt:lpstr>CONCLUSIONS</vt:lpstr>
    </vt:vector>
  </TitlesOfParts>
  <Manager/>
  <Company>UCLA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INDUSTRIAL REORGANIZATION OF THE CORE</dc:title>
  <dc:subject/>
  <dc:creator>John  Agnew</dc:creator>
  <cp:keywords/>
  <dc:description/>
  <cp:lastModifiedBy>Tejas Kamtam</cp:lastModifiedBy>
  <cp:revision>25</cp:revision>
  <dcterms:created xsi:type="dcterms:W3CDTF">2021-04-27T21:42:27Z</dcterms:created>
  <dcterms:modified xsi:type="dcterms:W3CDTF">2023-11-14T00:24:58Z</dcterms:modified>
  <cp:category/>
</cp:coreProperties>
</file>